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58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933C-9BE9-3958-FB50-FAE8C3B60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C8E4-400E-D303-F689-26CFDFE5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68C0-32DB-E420-6745-E4B097E7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C194-9B0A-78B5-53CF-8E64D7F4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687A-35CF-D4B7-29FA-71B35426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CCC-6867-DAE1-F24B-3C1E236D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1F185-B5BB-8328-76BC-ABD10F0E2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C3D67-005E-CA3A-8C52-ADAE05A6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64CA-A2A8-ECAD-E254-8562FBB7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5D89-EEE5-FED2-8A6C-467BA861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E7412-0F0D-DD4F-9A2A-F7E9BF19B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7CB62-0D7A-27E0-BD51-E2A35BF94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FE5D-0460-082D-9BF7-6E16D5A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FA0D7-DEAE-1533-CC8A-60B86ADC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B0943-5516-63D0-E7A1-4177DE1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5161-F751-EEFA-6E04-B2BF665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1946-69A0-AE94-5012-6FC4D4BA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D0B3-A0E6-1DA6-E5C2-B5F674D0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F552-34B5-7894-2DDA-E5082421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C44C6-100E-5B5D-2080-D1C37B10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B6BA-28DD-C66B-65C4-CDEEE094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F19F4-B925-B936-873A-5B45188D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E68F-773C-66A0-9B9F-9CCA6E05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0675-D601-FD99-1FBA-84214D34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35AB-A853-F0D0-17C6-1F52988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706E-AE56-E6D3-C809-09C554D5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D046-C22E-7F06-7AB3-367B99C0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807CD-CC72-C720-BCB4-45401A25C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3946-CBCA-5DBA-9D51-70E96E44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6356-CCCF-D56A-C834-F52654BC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77E3C-C9E8-9EA0-0156-9A809F0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2918-5E0E-D098-9580-B5593F80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6BB4-180C-5F4B-7424-0ECF3A11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11D23-9D50-2B90-1F1A-57045E0E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78EEE-0D0F-F850-4F02-761FBA22D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6940-BEAF-E9AD-9834-67688AF6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4A9DB-2FAD-AE70-BE19-24FA85C2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90F0-6DF2-EC4C-C3C2-EA34D735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29C06-35C1-9FC1-22F8-B5F3D3D7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6FAC-8DE5-9650-CDEC-C8DC8E2A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649C7-A819-C04A-4EEA-803DA87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54A3-4F55-F1BB-4D32-BFA99EC8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88272-4952-3BE7-B6CA-E4918793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2F192-8810-041B-C6A7-9F274F27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FF101-1EF6-B5C6-E68C-8C354695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C7FE-397D-F8A1-2211-F01DB3FE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9436-D583-1F17-F759-8127BA85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A63E-7C19-7D9D-3644-1BF44C89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2EDC4-7B37-EB89-0D31-41B7BEC96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8855-3895-FD9E-CB74-940E997F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CD68-EC57-2B86-B3FB-4E5C35DA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7E77-E947-EDB1-4340-34FA39EE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FF6-8552-05B0-61E0-E087C8AC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5B408-9C5C-4A0A-AC6F-AA01B61A2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883E-1296-5352-C7F9-87506546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B683-DFDE-16CE-8F91-B916E002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DBF8-E2DC-B8D4-027F-1068C147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6BE48-BEC2-2C8C-797A-57C7BBD5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0B9C3-1B35-288A-7BA4-FFE8C475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03CFF-4621-C56B-159D-65165F9D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4DD3-1C72-4E43-0E9B-A3466BF7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5BD6-D8A1-E1D4-11B9-3CD5401DA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B1A5-E2E7-E179-C1A9-03E222546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danmoralescop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danmoralesco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D984-0B8F-01EC-6BFA-8B0DCAFA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5338"/>
            <a:ext cx="9144000" cy="798786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Dan Morales</a:t>
            </a:r>
            <a:br>
              <a:rPr lang="en-US" sz="4000" b="1" dirty="0"/>
            </a:br>
            <a:br>
              <a:rPr lang="en-US" sz="4000" dirty="0">
                <a:cs typeface="Aptos Serif" panose="02020604070405020304" pitchFamily="18" charset="0"/>
              </a:rPr>
            </a:b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71718-AAA5-9DB3-37F9-B9372C25B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6248"/>
            <a:ext cx="9144000" cy="4879733"/>
          </a:xfrm>
        </p:spPr>
        <p:txBody>
          <a:bodyPr/>
          <a:lstStyle/>
          <a:p>
            <a:pPr algn="l"/>
            <a:r>
              <a:rPr lang="en-US" dirty="0">
                <a:cs typeface="Aptos Serif" panose="02020604070405020304" pitchFamily="18" charset="0"/>
              </a:rPr>
              <a:t>Senior Copywriter &amp; Strategic Creative</a:t>
            </a:r>
          </a:p>
          <a:p>
            <a:endParaRPr lang="en-US" dirty="0">
              <a:cs typeface="Aptos Serif" panose="02020604070405020304" pitchFamily="18" charset="0"/>
            </a:endParaRPr>
          </a:p>
          <a:p>
            <a:endParaRPr lang="en-US" b="1" dirty="0">
              <a:cs typeface="Aptos Serif" panose="02020604070405020304" pitchFamily="18" charset="0"/>
            </a:endParaRPr>
          </a:p>
          <a:p>
            <a:endParaRPr lang="en-US" b="1" dirty="0">
              <a:cs typeface="Aptos Serif" panose="02020604070405020304" pitchFamily="18" charset="0"/>
            </a:endParaRPr>
          </a:p>
          <a:p>
            <a:r>
              <a:rPr lang="en-US" b="1" dirty="0">
                <a:latin typeface="+mj-lt"/>
              </a:rPr>
              <a:t>I turn complexity into work that performs in the real world.</a:t>
            </a:r>
            <a:endParaRPr lang="en-US" b="1" dirty="0">
              <a:latin typeface="+mj-lt"/>
              <a:cs typeface="Aptos Serif" panose="0202060407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2738-7C8C-5113-AF16-BD90D611E816}"/>
              </a:ext>
            </a:extLst>
          </p:cNvPr>
          <p:cNvSpPr txBox="1"/>
          <p:nvPr/>
        </p:nvSpPr>
        <p:spPr>
          <a:xfrm>
            <a:off x="1524000" y="5297203"/>
            <a:ext cx="292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www.danmoralescopy.com</a:t>
            </a:r>
            <a:endParaRPr lang="en-US" dirty="0"/>
          </a:p>
          <a:p>
            <a:r>
              <a:rPr lang="en-US" dirty="0">
                <a:hlinkClick r:id="rId3"/>
              </a:rPr>
              <a:t>dan@danmoralescopy.com</a:t>
            </a:r>
            <a:endParaRPr lang="en-US" dirty="0"/>
          </a:p>
          <a:p>
            <a:r>
              <a:rPr lang="en-US" dirty="0">
                <a:hlinkClick r:id="rId4"/>
              </a:rPr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A3BC-F988-928B-6A0D-AF92D366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How I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4ED5-064C-E9BD-6D02-1A1B888B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I’ve spent my career helping brands simplify ideas, sharpen messaging, and create work people actually engage with.</a:t>
            </a:r>
          </a:p>
          <a:p>
            <a:pPr marL="0" indent="0">
              <a:buNone/>
            </a:pPr>
            <a:r>
              <a:rPr lang="en-US" sz="1600" dirty="0"/>
              <a:t>My experience spans integrated campaigns, digital UX, social, content systems, and brand storytelling across companies including Samsung, Oscar Mayer, AT&amp;T, Capital One, Maxwell House, and StoneX.</a:t>
            </a:r>
          </a:p>
          <a:p>
            <a:pPr marL="0" indent="0">
              <a:buNone/>
            </a:pPr>
            <a:r>
              <a:rPr lang="en-US" sz="1600" dirty="0"/>
              <a:t>I work best where clarity matters most: simplifying products, shaping campaigns, and connecting concept, UX, and execution into systems people can actually use.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What I Bring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Clarity. Performance. Momentum.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create work that performs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simplify complexity into clear, memorable ideas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connect concept, UX, and execution into one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BE7A-1F80-1DFA-1F67-C8FA58C4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Samsung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EA7A-3FA9-09C7-2462-82D342E6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Turned new technology into an elegant, human connection</a:t>
            </a:r>
          </a:p>
          <a:p>
            <a:pPr marL="0" indent="0">
              <a:buNone/>
            </a:pPr>
            <a:r>
              <a:rPr lang="en-US" sz="5600" dirty="0"/>
              <a:t>Samsung needed digital and social campaigns that could simplify new mobile technology while supporting the launch of flagship devices.</a:t>
            </a:r>
          </a:p>
          <a:p>
            <a:pPr marL="0" indent="0">
              <a:buNone/>
            </a:pPr>
            <a:r>
              <a:rPr lang="en-US" sz="5600" dirty="0"/>
              <a:t>I wrote campaign, platform, and media copy that helped make complex features feel intuitive, useful, and human.</a:t>
            </a:r>
          </a:p>
          <a:p>
            <a:pPr marL="0" indent="0">
              <a:buNone/>
            </a:pPr>
            <a:r>
              <a:rPr lang="en-US" sz="5600" dirty="0"/>
              <a:t>The work contributed to an Effie-winning campaign later recognized by WARC among the world’s smartest marketing campaigns.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Results </a:t>
            </a:r>
          </a:p>
          <a:p>
            <a:r>
              <a:rPr lang="en-US" sz="5600" dirty="0"/>
              <a:t>Effie Award Winner</a:t>
            </a:r>
          </a:p>
          <a:p>
            <a:r>
              <a:rPr lang="en-US" sz="5600" dirty="0"/>
              <a:t>Featured by WARC</a:t>
            </a:r>
          </a:p>
          <a:p>
            <a:r>
              <a:rPr lang="en-US" sz="5600" dirty="0"/>
              <a:t>Simplified emerging NFC technology through elegant storytelling</a:t>
            </a:r>
          </a:p>
          <a:p>
            <a:r>
              <a:rPr lang="en-US" sz="5600" dirty="0"/>
              <a:t>Helped establish Samsung’s Facebook tab experience as a purchase funnel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E3281-E457-4AD5-5E61-B3DEC152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69" r="31519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ECCEC9-3ED7-8AC8-7CAD-324B264CB7A9}"/>
              </a:ext>
            </a:extLst>
          </p:cNvPr>
          <p:cNvSpPr txBox="1"/>
          <p:nvPr/>
        </p:nvSpPr>
        <p:spPr>
          <a:xfrm>
            <a:off x="2836985" y="2074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0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D535-2513-E855-929B-9820BDEA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Oscar Mayer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E7E5-EFEB-B435-1295-5C68780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/>
              <a:t>480K+ engagements. 3M pounds of food raised.</a:t>
            </a:r>
          </a:p>
          <a:p>
            <a:pPr marL="0" indent="0">
              <a:buNone/>
            </a:pPr>
            <a:r>
              <a:rPr lang="en-US" sz="1400" dirty="0"/>
              <a:t>Oscar Mayer’s Good Mood Mission invited people to share what put them in a good mood while helping support Feeding America.</a:t>
            </a:r>
          </a:p>
          <a:p>
            <a:pPr marL="0" indent="0">
              <a:buNone/>
            </a:pPr>
            <a:r>
              <a:rPr lang="en-US" sz="1400" dirty="0"/>
              <a:t>The campaign blended social participation, digital engagement, and cause-driven storytelling into a simple idea people wanted to interact with and share.</a:t>
            </a:r>
          </a:p>
          <a:p>
            <a:pPr marL="0" indent="0">
              <a:buNone/>
            </a:pPr>
            <a:r>
              <a:rPr lang="en-US" sz="1400" dirty="0"/>
              <a:t>I contributed campaign copy and digital experience messaging that helped turn participation into measurable engagement.</a:t>
            </a:r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480,000+ unique submissions</a:t>
            </a:r>
          </a:p>
          <a:p>
            <a:r>
              <a:rPr lang="en-US" sz="1400" dirty="0"/>
              <a:t>155,000 new Facebook fans</a:t>
            </a:r>
          </a:p>
          <a:p>
            <a:r>
              <a:rPr lang="en-US" sz="1400" dirty="0"/>
              <a:t>425,000 coupons distributed</a:t>
            </a:r>
          </a:p>
          <a:p>
            <a:r>
              <a:rPr lang="en-US" sz="1400" dirty="0"/>
              <a:t>3 million pounds of food donated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C6627-AE78-54FD-5E26-21982503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79" r="16410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094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063-686A-7883-7C30-50070237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Cheez-It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5BCB-7B9E-216D-1E63-B5288BFF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/>
              <a:t>Drove 66.9M votes for a variety play.</a:t>
            </a:r>
          </a:p>
          <a:p>
            <a:pPr marL="0" indent="0">
              <a:buNone/>
            </a:pPr>
            <a:r>
              <a:rPr lang="en-US" sz="1500" dirty="0"/>
              <a:t>Cheez-It wanted to increase engagement across multiple flavors while energizing a passionate fan base.</a:t>
            </a:r>
          </a:p>
          <a:p>
            <a:pPr marL="0" indent="0">
              <a:buNone/>
            </a:pPr>
            <a:r>
              <a:rPr lang="en-US" sz="1500" dirty="0"/>
              <a:t>We transformed a variety play into a large-scale voting experience that encouraged repeat participation, social interaction, and brand advocacy.</a:t>
            </a:r>
          </a:p>
          <a:p>
            <a:pPr marL="0" indent="0">
              <a:buNone/>
            </a:pPr>
            <a:r>
              <a:rPr lang="en-US" sz="1500" dirty="0"/>
              <a:t>The campaign delivered major engagement, measurable sales lift, and industry recognition.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Results</a:t>
            </a:r>
          </a:p>
          <a:p>
            <a:r>
              <a:rPr lang="en-US" sz="1500" dirty="0"/>
              <a:t>66.9 million votes</a:t>
            </a:r>
          </a:p>
          <a:p>
            <a:r>
              <a:rPr lang="en-US" sz="1500" dirty="0"/>
              <a:t>600,000+ new Facebook fans</a:t>
            </a:r>
          </a:p>
          <a:p>
            <a:r>
              <a:rPr lang="en-US" sz="1500" dirty="0"/>
              <a:t>+25% sales lift across featured SKUs</a:t>
            </a:r>
          </a:p>
          <a:p>
            <a:r>
              <a:rPr lang="en-US" sz="1500" dirty="0"/>
              <a:t>FAB Award Winner</a:t>
            </a:r>
          </a:p>
          <a:p>
            <a:pPr marL="0" indent="0">
              <a:buNone/>
            </a:pPr>
            <a:endParaRPr lang="en-US" sz="1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72A3D-31E9-F325-8987-6B57D0A9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54" r="20547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7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C095-8DA6-B35A-ADB4-9569F07F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StoneX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5833-C530-8425-8BA3-1B5ECD6D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Made financial products easier to understand and use.</a:t>
            </a:r>
          </a:p>
          <a:p>
            <a:pPr marL="0" indent="0">
              <a:buNone/>
            </a:pPr>
            <a:r>
              <a:rPr lang="en-US" sz="1400" dirty="0"/>
              <a:t>StoneX needed customer-first messaging that could clarify sophisticated financial products without losing credibility.</a:t>
            </a:r>
          </a:p>
          <a:p>
            <a:pPr marL="0" indent="0">
              <a:buNone/>
            </a:pPr>
            <a:r>
              <a:rPr lang="en-US" sz="1400" dirty="0"/>
              <a:t>I developed campaign, PR, media, and thought leadership content designed to simplify complex offerings while supporting global business goals.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Led global multi-channel campaigns</a:t>
            </a:r>
          </a:p>
          <a:p>
            <a:r>
              <a:rPr lang="en-US" sz="1400" dirty="0"/>
              <a:t>Developed thought leadership and brand content</a:t>
            </a:r>
          </a:p>
          <a:p>
            <a:r>
              <a:rPr lang="en-US" sz="1400" dirty="0"/>
              <a:t>Simplified financial messaging for broader audiences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A0A89-F430-4D7E-54E6-B7F2D15C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9"/>
          <a:stretch>
            <a:fillRect/>
          </a:stretch>
        </p:blipFill>
        <p:spPr>
          <a:xfrm>
            <a:off x="6799385" y="66140"/>
            <a:ext cx="4873733" cy="67918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4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149A-CD83-B587-4F10-A5812F1E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Let’s make some magic.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2D56-7955-E7CB-C189-0F789F8C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I’m always interested in opportunities involving thoughtful creative, integrated campaigns, digital experience, and strategic storytelling.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www.danmoralescopy.com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dan@danmoralescopy.com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LinkedIn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2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527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Serif</vt:lpstr>
      <vt:lpstr>Arial</vt:lpstr>
      <vt:lpstr>Office Theme</vt:lpstr>
      <vt:lpstr>    Dan Morales    </vt:lpstr>
      <vt:lpstr>How I Think</vt:lpstr>
      <vt:lpstr>Samsung</vt:lpstr>
      <vt:lpstr>Oscar Mayer</vt:lpstr>
      <vt:lpstr>Cheez-It</vt:lpstr>
      <vt:lpstr>StoneX Group</vt:lpstr>
      <vt:lpstr>Let’s make some magic.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morales</dc:creator>
  <cp:lastModifiedBy>dan morales</cp:lastModifiedBy>
  <cp:revision>8</cp:revision>
  <dcterms:created xsi:type="dcterms:W3CDTF">2026-05-06T08:20:51Z</dcterms:created>
  <dcterms:modified xsi:type="dcterms:W3CDTF">2026-05-06T20:35:06Z</dcterms:modified>
</cp:coreProperties>
</file>